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1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48"/>
    <p:restoredTop sz="76289"/>
  </p:normalViewPr>
  <p:slideViewPr>
    <p:cSldViewPr snapToGrid="0" snapToObjects="1">
      <p:cViewPr varScale="1">
        <p:scale>
          <a:sx n="130" d="100"/>
          <a:sy n="130" d="100"/>
        </p:scale>
        <p:origin x="192" y="312"/>
      </p:cViewPr>
      <p:guideLst/>
    </p:cSldViewPr>
  </p:slideViewPr>
  <p:outlineViewPr>
    <p:cViewPr>
      <p:scale>
        <a:sx n="33" d="100"/>
        <a:sy n="33" d="100"/>
      </p:scale>
      <p:origin x="0" y="-46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2B134-83BB-BE42-941E-35649E839F8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688D1-F570-5644-9B2D-70BB685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99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73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5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19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35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6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7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6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95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7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1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1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688D1-F570-5644-9B2D-70BB685311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5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40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82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81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45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63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71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0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4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4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4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8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4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8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1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5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37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how-recommender-systems-works-python-code-850a770a656b" TargetMode="External"/><Relationship Id="rId7" Type="http://schemas.openxmlformats.org/officeDocument/2006/relationships/hyperlink" Target="https://towardsdatascience.com/introduction-to-recommender-systems-6c66cf15ada" TargetMode="External"/><Relationship Id="rId2" Type="http://schemas.openxmlformats.org/officeDocument/2006/relationships/hyperlink" Target="https://cambridgespark.com/practical-introduction-to-recommender-syste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prototyping-a-recommender-system-step-by-step-part-1-knn-item-based-collaborative-filtering-637969614ea" TargetMode="External"/><Relationship Id="rId5" Type="http://schemas.openxmlformats.org/officeDocument/2006/relationships/hyperlink" Target="https://towardsdatascience.com/building-and-testing-recommender-systems-with-surprise-step-by-step-d4ba702ef80b" TargetMode="External"/><Relationship Id="rId4" Type="http://schemas.openxmlformats.org/officeDocument/2006/relationships/hyperlink" Target="https://surprise.readthedocs.io/en/stable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5C8D-D0FD-C944-98CD-267FE3C55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9981" y="1964267"/>
            <a:ext cx="5858220" cy="2421464"/>
          </a:xfrm>
        </p:spPr>
        <p:txBody>
          <a:bodyPr/>
          <a:lstStyle/>
          <a:p>
            <a:r>
              <a:rPr lang="en-US" dirty="0"/>
              <a:t>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B05E38-EE13-BD44-8CEF-76A7134B63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Corrie Meyersick</a:t>
            </a:r>
          </a:p>
          <a:p>
            <a:r>
              <a:rPr lang="en-US" dirty="0"/>
              <a:t>MSDS696 Data Science Practicum II</a:t>
            </a:r>
          </a:p>
          <a:p>
            <a:r>
              <a:rPr lang="en-US" dirty="0"/>
              <a:t>Week 4 Update </a:t>
            </a:r>
          </a:p>
          <a:p>
            <a:r>
              <a:rPr lang="en-US" dirty="0"/>
              <a:t>08/21/2019</a:t>
            </a:r>
          </a:p>
        </p:txBody>
      </p:sp>
    </p:spTree>
    <p:extLst>
      <p:ext uri="{BB962C8B-B14F-4D97-AF65-F5344CB8AC3E}">
        <p14:creationId xmlns:p14="http://schemas.microsoft.com/office/powerpoint/2010/main" val="81225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E70A-959F-1A45-A877-154C07D8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59F0F-1317-B144-BD4A-A4AA3F085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74" y="1592124"/>
            <a:ext cx="2427858" cy="5007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61A93-6890-CC42-9043-E6D6A3E64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8" y="1592124"/>
            <a:ext cx="6122504" cy="33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7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77CE-99A6-564D-B708-C9CD590B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2BBE5-2748-494A-AC87-326EF8C5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2" y="1649326"/>
            <a:ext cx="5277814" cy="5029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F531A-4FE0-BC4D-BF3C-244B71695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80" y="2232322"/>
            <a:ext cx="6026846" cy="44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5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058-3619-744F-ABB9-526AE311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D84AE-4FA4-CA49-BA81-357B3A6E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4416"/>
            <a:ext cx="3731591" cy="1906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07B9-F262-9242-A6AA-D0C2F1D85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443" y="2676904"/>
            <a:ext cx="5864916" cy="39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90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CD72-5576-8647-BCC9-C5A5C1AC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09CFC-C6B2-9145-95DA-EA8238AF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35977"/>
            <a:ext cx="3478696" cy="1261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08C9B-C8CD-6946-816F-1752ED3D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183896"/>
            <a:ext cx="5789800" cy="2020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28F5D4-5A57-F04C-8A51-4E0C2ADF2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999" y="3722070"/>
            <a:ext cx="2771688" cy="29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1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47AB-E506-D342-8419-42E8C9D3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25610-AA35-244A-8D5B-5F9FB0AA2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20635"/>
            <a:ext cx="5445889" cy="37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BB72-CCA2-D84A-A766-7CDD9399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6FD04-55F8-894F-AD9B-9BF185D4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2" y="1610995"/>
            <a:ext cx="5245100" cy="1497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E6FE41-EDED-A842-BA0F-37E68F91A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22" y="3193166"/>
            <a:ext cx="3176551" cy="7024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B110EF-8B8E-7C4F-A405-B6FD4ED1D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162" y="3429000"/>
            <a:ext cx="4852187" cy="3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6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A1C14-1163-844F-BF2C-1539879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1B5CC-E4C8-6E4B-AF18-E50FC655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3685"/>
            <a:ext cx="4482548" cy="2819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665EB-AA35-AF4A-9098-48D716864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167" y="4792133"/>
            <a:ext cx="5145433" cy="14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0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38B9-7B77-A54B-A36D-3A8C4CE3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 top 5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19FCF7-1758-104A-9D48-FB73C67B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4" y="1728246"/>
            <a:ext cx="2698742" cy="493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3D576C-2465-F643-BE69-9F3DEA26D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276" y="1728246"/>
            <a:ext cx="2579997" cy="49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24DD-B587-E543-88CD-06A12606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40621-FF01-6D46-8378-166ADFD3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4767"/>
            <a:ext cx="8124858" cy="1456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FE620-65EE-7747-A1B3-4893A115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511" y="3550891"/>
            <a:ext cx="6255547" cy="31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4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E0AD-D58A-7B43-A88F-258078E3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/ Worst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377EC-E886-634C-B15C-E5B87617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42" y="1722087"/>
            <a:ext cx="3347007" cy="267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10CC9-ADF7-AA47-9CDC-6922DD60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23" y="1722087"/>
            <a:ext cx="4170635" cy="2160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1CEB5E-4171-B949-AF77-13CCDA136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1" y="4508399"/>
            <a:ext cx="4274319" cy="2239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2904-6280-384B-B3C7-0D50976AA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116" y="4133454"/>
            <a:ext cx="3285046" cy="676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B5214F-A4E7-254B-8891-4250799F2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379" y="4810235"/>
            <a:ext cx="1033782" cy="18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A505-55F3-5245-B7E6-C6BB74CB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B73E-E0BB-1444-91F2-917D86E3E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purpose of this project is to use the data retrieved from UCI Machine Learning Repository, which consist transactional data, to build a recommender system.</a:t>
            </a:r>
          </a:p>
          <a:p>
            <a:r>
              <a:rPr lang="en-US" dirty="0"/>
              <a:t>Data set consists of 541,909 transactions and the following attributes:</a:t>
            </a:r>
          </a:p>
          <a:p>
            <a:pPr lvl="1"/>
            <a:r>
              <a:rPr lang="en-US" dirty="0"/>
              <a:t>Invoice number</a:t>
            </a:r>
          </a:p>
          <a:p>
            <a:pPr lvl="1"/>
            <a:r>
              <a:rPr lang="en-US" dirty="0"/>
              <a:t>Stock number</a:t>
            </a:r>
          </a:p>
          <a:p>
            <a:pPr lvl="1"/>
            <a:r>
              <a:rPr lang="en-US" dirty="0"/>
              <a:t>Description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Invoice Date</a:t>
            </a:r>
          </a:p>
          <a:p>
            <a:pPr lvl="1"/>
            <a:r>
              <a:rPr lang="en-US" dirty="0"/>
              <a:t>Unit Price</a:t>
            </a:r>
          </a:p>
          <a:p>
            <a:pPr lvl="1"/>
            <a:r>
              <a:rPr lang="en-US" dirty="0"/>
              <a:t>Customer ID</a:t>
            </a:r>
          </a:p>
          <a:p>
            <a:pPr lvl="1"/>
            <a:r>
              <a:rPr lang="en-US" dirty="0"/>
              <a:t>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A9636-E950-A14A-A877-872800E6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457" y="3193329"/>
            <a:ext cx="5423787" cy="1598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939F7-D6B1-184F-A63F-85F64524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57" y="4932202"/>
            <a:ext cx="3259643" cy="14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24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EF87-76BC-5949-9BAB-5FE4B770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1F09-0FD6-F443-87C5-7A88852E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online retail dataset provided by UCI Machine Learning Repository contained a lot of useful information; more so than just for building a recommender system.</a:t>
            </a:r>
          </a:p>
          <a:p>
            <a:pPr lvl="0"/>
            <a:r>
              <a:rPr lang="en-US" dirty="0"/>
              <a:t>Although there are a number of different methods that can be applied in order to build a recommender system, the method that demonstrated the best results was the KNN With Z Score. </a:t>
            </a:r>
          </a:p>
          <a:p>
            <a:pPr lvl="0"/>
            <a:r>
              <a:rPr lang="en-US" dirty="0"/>
              <a:t>Applying the KNN with Z Score method to the dataset in order to build the recommender system, we were able to see the top 5 item recommendations for each customer. This could spur additional sales by customers through the recommendation of similar items that they have purchased but hadn’t considered purchasing before.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C1C2-C7DD-F24C-91FC-CDA01E1E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2CEA-B3B4-3343-B522-28510B8BA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2068"/>
            <a:ext cx="7772400" cy="4622526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Baker, J. (2018).</a:t>
            </a:r>
            <a:r>
              <a:rPr lang="en-US" i="1" dirty="0"/>
              <a:t> Practical Introduction to Recommender Systems</a:t>
            </a:r>
            <a:r>
              <a:rPr lang="en-US" dirty="0"/>
              <a:t>. Retrieved from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	 </a:t>
            </a:r>
            <a:r>
              <a:rPr lang="en-US" u="sng" dirty="0">
                <a:hlinkClick r:id="rId2"/>
              </a:rPr>
              <a:t>https://cambridgespark.com/practical-introduction-to-recommender-systems/</a:t>
            </a: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 err="1"/>
              <a:t>Bungaro</a:t>
            </a:r>
            <a:r>
              <a:rPr lang="en-US" dirty="0"/>
              <a:t>, L. (2018). </a:t>
            </a:r>
            <a:r>
              <a:rPr lang="en-US" i="1" dirty="0"/>
              <a:t>How Recommender Systems Works (Python Code – Example Film Recommender)</a:t>
            </a:r>
            <a:r>
              <a:rPr lang="en-US" dirty="0"/>
              <a:t>. Retrieved from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	 </a:t>
            </a:r>
            <a:r>
              <a:rPr lang="en-US" u="sng" dirty="0">
                <a:hlinkClick r:id="rId3"/>
              </a:rPr>
              <a:t>https://medium.com/coinmonks/how-recommender-systems-works-python-code-850a770a656b</a:t>
            </a: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Hug, N. (2015). </a:t>
            </a:r>
            <a:r>
              <a:rPr lang="en-US" i="1" dirty="0"/>
              <a:t>Welcome to Surprise’ documentation! — Surprise 1 documentation.</a:t>
            </a:r>
            <a:r>
              <a:rPr lang="en-US" dirty="0"/>
              <a:t> Retrieved from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	 </a:t>
            </a:r>
            <a:r>
              <a:rPr lang="en-US" u="sng" dirty="0">
                <a:hlinkClick r:id="rId4"/>
              </a:rPr>
              <a:t>https://surprise.readthedocs.io/en/stable/index.html</a:t>
            </a: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Li, Susan. (2018). </a:t>
            </a:r>
            <a:r>
              <a:rPr lang="en-US" i="1" dirty="0"/>
              <a:t>Building and Testing Recommender Systems with Surprise. </a:t>
            </a:r>
            <a:r>
              <a:rPr lang="en-US" dirty="0"/>
              <a:t> Retrieved from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	 </a:t>
            </a:r>
            <a:r>
              <a:rPr lang="en-US" u="sng" dirty="0">
                <a:hlinkClick r:id="rId5"/>
              </a:rPr>
              <a:t>https://towardsdatascience.com/building-and-testing-recommender-systems-with-surprise-step-by-step-d4ba702ef80b</a:t>
            </a: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Liao, K. (2018). </a:t>
            </a:r>
            <a:r>
              <a:rPr lang="en-US" i="1" dirty="0"/>
              <a:t>Prototyping a Recommender System Step by Step Part 1: KNN Item-Based Collaborative Filtering</a:t>
            </a:r>
            <a:r>
              <a:rPr lang="en-US" dirty="0"/>
              <a:t>. Retrieved from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	 </a:t>
            </a:r>
            <a:r>
              <a:rPr lang="en-US" u="sng" dirty="0">
                <a:hlinkClick r:id="rId6"/>
              </a:rPr>
              <a:t>https://towardsdatascience.com/prototyping-a-recommender-system-step-by-step-part-1-knn-item-based-collaborative-filtering-637969614ea</a:t>
            </a: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Rocca, B. (2019). </a:t>
            </a:r>
            <a:r>
              <a:rPr lang="en-US" i="1" dirty="0"/>
              <a:t> Introduction to Recommender Systems. </a:t>
            </a:r>
            <a:r>
              <a:rPr lang="en-US" dirty="0"/>
              <a:t>Retrieved from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	 </a:t>
            </a:r>
            <a:r>
              <a:rPr lang="en-US" u="sng" dirty="0">
                <a:hlinkClick r:id="rId7"/>
              </a:rPr>
              <a:t>https://towardsdatascience.com/introduction-to-recommender-systems-6c66cf15ada</a:t>
            </a:r>
            <a:endParaRPr lang="en-US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CE25-0779-9C43-8B21-6595D6D2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6086-473C-4245-8488-D9505A1FC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The following steps were used on this project:</a:t>
            </a:r>
          </a:p>
          <a:p>
            <a:pPr lvl="0"/>
            <a:r>
              <a:rPr lang="en-US" dirty="0"/>
              <a:t>Data collection </a:t>
            </a:r>
          </a:p>
          <a:p>
            <a:pPr lvl="0"/>
            <a:r>
              <a:rPr lang="en-US" dirty="0"/>
              <a:t>Data cleaning </a:t>
            </a:r>
          </a:p>
          <a:p>
            <a:pPr lvl="0"/>
            <a:r>
              <a:rPr lang="en-US" dirty="0"/>
              <a:t>Exploratory Data Analysis</a:t>
            </a:r>
          </a:p>
          <a:p>
            <a:r>
              <a:rPr lang="en-US" dirty="0"/>
              <a:t>Evaluate model performance and determine best model</a:t>
            </a:r>
          </a:p>
          <a:p>
            <a:pPr lvl="0"/>
            <a:r>
              <a:rPr lang="en-US" dirty="0"/>
              <a:t>Apply machine learning model to data for recommender system 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8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D13B-7EDE-8741-A6CE-85F8725A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E8CE2-C24B-2240-BDDC-8F4945A9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Missing values</a:t>
            </a:r>
          </a:p>
          <a:p>
            <a:pPr lvl="0"/>
            <a:r>
              <a:rPr lang="en-US" dirty="0"/>
              <a:t>Data type conversion (datetime, string, int64)</a:t>
            </a:r>
          </a:p>
          <a:p>
            <a:pPr lvl="0"/>
            <a:r>
              <a:rPr lang="en-US" dirty="0"/>
              <a:t>Additional columns: Year-Month, Month, Year, Returned, line item totals, order total</a:t>
            </a:r>
          </a:p>
          <a:p>
            <a:pPr lvl="0"/>
            <a:r>
              <a:rPr lang="en-US" dirty="0"/>
              <a:t>Removing unwanted items: discounts, commission, postage, fees, gift cards, etc. </a:t>
            </a:r>
          </a:p>
          <a:p>
            <a:pPr lvl="0"/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4247D-48C9-FB4B-822C-54414335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74" y="4001882"/>
            <a:ext cx="5778630" cy="26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0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3970-46D9-D348-8496-88CFC04D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CB29DF-31FA-1648-B35D-2BEBA454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5868"/>
            <a:ext cx="4629543" cy="3955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355D6E-5D0B-F248-8AE2-5998C74E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486" y="3087788"/>
            <a:ext cx="5660904" cy="2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1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B562-56A7-EE47-A55A-E9557C0A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ACAB-E42E-2143-9754-FBA1266F9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7" y="1982710"/>
            <a:ext cx="5538857" cy="4582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8628FF-3D20-B249-A004-C763D841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842" y="2753660"/>
            <a:ext cx="5538857" cy="38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2E5B-6EF3-854D-84AE-90C3ABC5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DB5CB-A316-E64D-8EC3-1244246F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18861"/>
            <a:ext cx="4297780" cy="3667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E0734-2E2D-BE44-8899-D7C2BBAF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94" y="2270130"/>
            <a:ext cx="4044332" cy="27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8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4E20-D41C-FE4A-B8D9-970D4AB9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27D5C-300B-B946-BF62-3DD747C3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98447"/>
            <a:ext cx="4608800" cy="4881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6A0A4B-3A79-1C40-B00B-6A7FB68DF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38" y="2631514"/>
            <a:ext cx="6440557" cy="38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5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2931-19F3-3642-BF87-6B39CF23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50733-05A2-394C-97B9-7A0C5B75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9" y="1810071"/>
            <a:ext cx="7255565" cy="44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954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20319</TotalTime>
  <Words>338</Words>
  <Application>Microsoft Macintosh PowerPoint</Application>
  <PresentationFormat>On-screen Show (4:3)</PresentationFormat>
  <Paragraphs>81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Celestial</vt:lpstr>
      <vt:lpstr>Recommender System</vt:lpstr>
      <vt:lpstr>Project Summary</vt:lpstr>
      <vt:lpstr>Project Plan</vt:lpstr>
      <vt:lpstr>Data Preparation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Recommender System</vt:lpstr>
      <vt:lpstr>Recommender System</vt:lpstr>
      <vt:lpstr>Recommender System</vt:lpstr>
      <vt:lpstr>Recommender System</vt:lpstr>
      <vt:lpstr>Recommender System</vt:lpstr>
      <vt:lpstr>Recommender System top 5 Results</vt:lpstr>
      <vt:lpstr>Recommender Results</vt:lpstr>
      <vt:lpstr>Best / Worst Predictions</vt:lpstr>
      <vt:lpstr>Overall 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</dc:title>
  <dc:creator>Meyersick, Corrie</dc:creator>
  <cp:lastModifiedBy>Meyersick, Corrie</cp:lastModifiedBy>
  <cp:revision>35</cp:revision>
  <dcterms:created xsi:type="dcterms:W3CDTF">2019-07-21T23:38:49Z</dcterms:created>
  <dcterms:modified xsi:type="dcterms:W3CDTF">2019-08-22T00:26:03Z</dcterms:modified>
</cp:coreProperties>
</file>